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58" r:id="rId11"/>
    <p:sldId id="269" r:id="rId12"/>
    <p:sldId id="270" r:id="rId13"/>
    <p:sldId id="259" r:id="rId14"/>
    <p:sldId id="260" r:id="rId15"/>
    <p:sldId id="262" r:id="rId16"/>
  </p:sldIdLst>
  <p:sldSz cx="14630400" cy="8229600"/>
  <p:notesSz cx="8229600" cy="146304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BFFC70-0318-4F7B-AB64-FFB567E6BFE7}">
          <p14:sldIdLst>
            <p14:sldId id="256"/>
            <p14:sldId id="261"/>
          </p14:sldIdLst>
        </p14:section>
        <p14:section name="Intro" id="{FFF8FD65-D307-4E2D-B017-97B72A9D8E2D}">
          <p14:sldIdLst>
            <p14:sldId id="257"/>
          </p14:sldIdLst>
        </p14:section>
        <p14:section name="Dataset Overview" id="{967FCAAB-F381-4715-AF0A-73383FBBF0F0}">
          <p14:sldIdLst>
            <p14:sldId id="263"/>
            <p14:sldId id="264"/>
            <p14:sldId id="265"/>
            <p14:sldId id="266"/>
            <p14:sldId id="267"/>
          </p14:sldIdLst>
        </p14:section>
        <p14:section name="Data Preparation" id="{B8E33D6C-EB4A-453D-9704-DCDF1082336F}">
          <p14:sldIdLst>
            <p14:sldId id="268"/>
          </p14:sldIdLst>
        </p14:section>
        <p14:section name="Gneral Analysis" id="{01B2B796-6652-4265-BE07-99EB4BD8F3D7}">
          <p14:sldIdLst>
            <p14:sldId id="258"/>
            <p14:sldId id="269"/>
            <p14:sldId id="270"/>
          </p14:sldIdLst>
        </p14:section>
        <p14:section name="Deep Analysis" id="{FD5DB780-EF3F-45DC-A843-F692A9C13960}">
          <p14:sldIdLst>
            <p14:sldId id="259"/>
            <p14:sldId id="260"/>
          </p14:sldIdLst>
        </p14:section>
        <p14:section name="Complex Analysis" id="{E7F1C87F-65C8-4D0A-952C-10D208416C64}">
          <p14:sldIdLst/>
        </p14:section>
        <p14:section name="Major Findings" id="{A2C1B502-2BDC-4E14-B316-C8140A76C746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EAEAE"/>
    <a:srgbClr val="FCFAFA"/>
    <a:srgbClr val="EBE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4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EEE9A-6237-9140-D5D4-D0894D33D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0D124-D46A-70B8-952F-6CD97DD94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17BD9-E318-BCAE-1A0A-F8C726929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D5748-035B-EAD1-7822-E63BE8526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02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BD3B-FCAA-B9A3-856F-96541D891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C827A-CEE4-4755-38ED-A56BCBA2B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B10B1-F651-F0F9-88DB-D8A027584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1E9EF-C76B-EE14-6F77-F3BADCD641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28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0C583-3E00-EEFB-5906-405C376CF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3BF0A-0215-7DAE-5414-07BF7BB46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1355F-86E1-B482-2C69-9AF1C1A74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DA1CA-7BF7-78EA-D4A1-9D4484DE3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0F159-D6C0-00DF-A940-81FF9BB0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88F76-EB19-0C86-0F03-82AA055BB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0F445-37EF-C719-18A5-9CEAA93EB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F6C3-FC3F-D1C1-3B25-F308C607F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4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675A-214C-5BD9-25D7-E1DFFC567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65D43-EE14-AD80-6B26-659B2A7F9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E3025-56F9-CB20-EF14-29257D159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E6608-0904-46E7-49F5-BFDCC0406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22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81C34-4C53-DD8D-E1F7-D840BA2B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39358-8879-48E9-D8FF-C50EA8B41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F7052-FB01-F4C3-CE13-FDB571088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338E3-7CD0-C538-D65A-A31DA93EF8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94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17453-D0A5-4A65-E31B-F45E7C7AB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10A57-3FD9-F6BE-118E-199814943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99180E-162D-4E53-327A-980A8C8B4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7BF85-8FDC-E227-1D0D-C562E3429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7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hyperlink" Target="https://www.kaggle.com/datasets/vinothkannaece/mobiles-and-laptop-sales-data/da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937531"/>
            <a:ext cx="791456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Lab In Data Analysis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03EDA5-7A9E-074D-5C50-04DAE410E7D2}"/>
              </a:ext>
            </a:extLst>
          </p:cNvPr>
          <p:cNvGrpSpPr/>
          <p:nvPr/>
        </p:nvGrpSpPr>
        <p:grpSpPr>
          <a:xfrm>
            <a:off x="8350211" y="831915"/>
            <a:ext cx="5924053" cy="6565769"/>
            <a:chOff x="8484124" y="-14140"/>
            <a:chExt cx="5924053" cy="656576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B018F1A-873F-726E-10DA-9F5C66A80DBF}"/>
                </a:ext>
              </a:extLst>
            </p:cNvPr>
            <p:cNvSpPr/>
            <p:nvPr/>
          </p:nvSpPr>
          <p:spPr>
            <a:xfrm>
              <a:off x="8484124" y="-14140"/>
              <a:ext cx="5924053" cy="6565769"/>
            </a:xfrm>
            <a:custGeom>
              <a:avLst/>
              <a:gdLst/>
              <a:ahLst/>
              <a:cxnLst/>
              <a:rect l="l" t="t" r="r" b="b"/>
              <a:pathLst>
                <a:path w="7763809" h="7650469">
                  <a:moveTo>
                    <a:pt x="0" y="0"/>
                  </a:moveTo>
                  <a:lnTo>
                    <a:pt x="7763809" y="0"/>
                  </a:lnTo>
                  <a:lnTo>
                    <a:pt x="7763809" y="7650469"/>
                  </a:lnTo>
                  <a:lnTo>
                    <a:pt x="0" y="7650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ABC2544-E21C-7C29-1A09-5418C4FA5300}"/>
                </a:ext>
              </a:extLst>
            </p:cNvPr>
            <p:cNvSpPr/>
            <p:nvPr/>
          </p:nvSpPr>
          <p:spPr>
            <a:xfrm>
              <a:off x="10228083" y="720586"/>
              <a:ext cx="2575746" cy="4846859"/>
            </a:xfrm>
            <a:custGeom>
              <a:avLst/>
              <a:gdLst/>
              <a:ahLst/>
              <a:cxnLst/>
              <a:rect l="l" t="t" r="r" b="b"/>
              <a:pathLst>
                <a:path w="4321642" h="6189852">
                  <a:moveTo>
                    <a:pt x="0" y="0"/>
                  </a:moveTo>
                  <a:lnTo>
                    <a:pt x="4321642" y="0"/>
                  </a:lnTo>
                  <a:lnTo>
                    <a:pt x="4321642" y="6189852"/>
                  </a:lnTo>
                  <a:lnTo>
                    <a:pt x="0" y="6189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A0E68D-9125-8F67-6209-C03ADAE81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20649"/>
              </p:ext>
            </p:extLst>
          </p:nvPr>
        </p:nvGraphicFramePr>
        <p:xfrm>
          <a:off x="793790" y="5011873"/>
          <a:ext cx="6116584" cy="112598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58292">
                  <a:extLst>
                    <a:ext uri="{9D8B030D-6E8A-4147-A177-3AD203B41FA5}">
                      <a16:colId xmlns:a16="http://schemas.microsoft.com/office/drawing/2014/main" val="2046396529"/>
                    </a:ext>
                  </a:extLst>
                </a:gridCol>
                <a:gridCol w="3058292">
                  <a:extLst>
                    <a:ext uri="{9D8B030D-6E8A-4147-A177-3AD203B41FA5}">
                      <a16:colId xmlns:a16="http://schemas.microsoft.com/office/drawing/2014/main" val="2967655369"/>
                    </a:ext>
                  </a:extLst>
                </a:gridCol>
              </a:tblGrid>
              <a:tr h="589692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Avishay Bar</a:t>
                      </a:r>
                      <a:endParaRPr lang="en-IL" sz="2400" kern="1200" dirty="0">
                        <a:solidFill>
                          <a:srgbClr val="443728"/>
                        </a:solidFill>
                        <a:latin typeface="Open Sans" pitchFamily="34" charset="0"/>
                        <a:ea typeface="Open Sans" pitchFamily="34" charset="-122"/>
                        <a:cs typeface="Open Sans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316165984</a:t>
                      </a:r>
                      <a:endParaRPr lang="en-IL" sz="2400" kern="1200" dirty="0">
                        <a:solidFill>
                          <a:srgbClr val="443728"/>
                        </a:solidFill>
                        <a:latin typeface="Open Sans" pitchFamily="34" charset="0"/>
                        <a:ea typeface="Open Sans" pitchFamily="34" charset="-122"/>
                        <a:cs typeface="Open Sans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958670"/>
                  </a:ext>
                </a:extLst>
              </a:tr>
              <a:tr h="536289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Liad </a:t>
                      </a:r>
                      <a:r>
                        <a:rPr lang="en-US" sz="2400" kern="1200" dirty="0" err="1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Garbois</a:t>
                      </a:r>
                      <a:endParaRPr lang="en-IL" sz="2400" kern="1200" dirty="0">
                        <a:solidFill>
                          <a:srgbClr val="443728"/>
                        </a:solidFill>
                        <a:latin typeface="Open Sans" pitchFamily="34" charset="0"/>
                        <a:ea typeface="Open Sans" pitchFamily="34" charset="-122"/>
                        <a:cs typeface="Open Sans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206714958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1051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D47ABA18-8D97-8DE3-4820-CCA3AB574622}"/>
              </a:ext>
            </a:extLst>
          </p:cNvPr>
          <p:cNvSpPr/>
          <p:nvPr/>
        </p:nvSpPr>
        <p:spPr>
          <a:xfrm>
            <a:off x="670500" y="278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Descriptive Statistics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8EDB211-9014-9DEC-5391-4907A74B4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399058"/>
              </p:ext>
            </p:extLst>
          </p:nvPr>
        </p:nvGraphicFramePr>
        <p:xfrm>
          <a:off x="660227" y="1634451"/>
          <a:ext cx="13127692" cy="2960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923">
                  <a:extLst>
                    <a:ext uri="{9D8B030D-6E8A-4147-A177-3AD203B41FA5}">
                      <a16:colId xmlns:a16="http://schemas.microsoft.com/office/drawing/2014/main" val="1998609147"/>
                    </a:ext>
                  </a:extLst>
                </a:gridCol>
                <a:gridCol w="3281923">
                  <a:extLst>
                    <a:ext uri="{9D8B030D-6E8A-4147-A177-3AD203B41FA5}">
                      <a16:colId xmlns:a16="http://schemas.microsoft.com/office/drawing/2014/main" val="4139606461"/>
                    </a:ext>
                  </a:extLst>
                </a:gridCol>
                <a:gridCol w="3281923">
                  <a:extLst>
                    <a:ext uri="{9D8B030D-6E8A-4147-A177-3AD203B41FA5}">
                      <a16:colId xmlns:a16="http://schemas.microsoft.com/office/drawing/2014/main" val="2259253873"/>
                    </a:ext>
                  </a:extLst>
                </a:gridCol>
                <a:gridCol w="3281923">
                  <a:extLst>
                    <a:ext uri="{9D8B030D-6E8A-4147-A177-3AD203B41FA5}">
                      <a16:colId xmlns:a16="http://schemas.microsoft.com/office/drawing/2014/main" val="2741570398"/>
                    </a:ext>
                  </a:extLst>
                </a:gridCol>
              </a:tblGrid>
              <a:tr h="354336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Quantity Sold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Transaction Price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Product Price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342160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Mean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5.51378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102641.407080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30051.675203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771364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Standard deviation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2.88101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56363.550361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35002.698708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366213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Min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5008.0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503.2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066892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Max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199999.0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199999.0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02088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Median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103072.0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18621.83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63946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Variance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8.300216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3.1768e+09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1.225189e+09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21979"/>
                  </a:ext>
                </a:extLst>
              </a:tr>
            </a:tbl>
          </a:graphicData>
        </a:graphic>
      </p:graphicFrame>
      <p:pic>
        <p:nvPicPr>
          <p:cNvPr id="16" name="Picture 15" descr="A graph with a line&#10;&#10;AI-generated content may be incorrect.">
            <a:extLst>
              <a:ext uri="{FF2B5EF4-FFF2-40B4-BE49-F238E27FC236}">
                <a16:creationId xmlns:a16="http://schemas.microsoft.com/office/drawing/2014/main" id="{E11C8E9B-B689-D269-6FD2-2091DC0C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3" y="5037318"/>
            <a:ext cx="7477587" cy="3115661"/>
          </a:xfrm>
          <a:prstGeom prst="rect">
            <a:avLst/>
          </a:prstGeom>
        </p:spPr>
      </p:pic>
      <p:pic>
        <p:nvPicPr>
          <p:cNvPr id="18" name="Picture 17" descr="A graph with a line&#10;&#10;AI-generated content may be incorrect.">
            <a:extLst>
              <a:ext uri="{FF2B5EF4-FFF2-40B4-BE49-F238E27FC236}">
                <a16:creationId xmlns:a16="http://schemas.microsoft.com/office/drawing/2014/main" id="{12CE107E-9D29-05E3-7664-4375E909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636" y="5037318"/>
            <a:ext cx="6717250" cy="30808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5F29F-B3C1-91C0-7194-D4F86A262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F0BF3DCD-BCA8-5D04-4927-58B3175B5285}"/>
              </a:ext>
            </a:extLst>
          </p:cNvPr>
          <p:cNvSpPr/>
          <p:nvPr/>
        </p:nvSpPr>
        <p:spPr>
          <a:xfrm>
            <a:off x="670500" y="278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Descriptive Statistics</a:t>
            </a:r>
          </a:p>
        </p:txBody>
      </p:sp>
      <p:pic>
        <p:nvPicPr>
          <p:cNvPr id="3" name="Picture 2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6D34A03F-5841-AFF2-81AA-558D3362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4" y="1684962"/>
            <a:ext cx="12164603" cy="60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5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89DE0-6323-3B17-A151-07F74DF2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A5DB4C84-D2C7-6D7E-C817-7A68F6A6EDE9}"/>
              </a:ext>
            </a:extLst>
          </p:cNvPr>
          <p:cNvSpPr/>
          <p:nvPr/>
        </p:nvSpPr>
        <p:spPr>
          <a:xfrm>
            <a:off x="670500" y="278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Descriptive Statistics</a:t>
            </a:r>
          </a:p>
        </p:txBody>
      </p:sp>
      <p:pic>
        <p:nvPicPr>
          <p:cNvPr id="4" name="Picture 3" descr="A graph with green and blue bars&#10;&#10;AI-generated content may be incorrect.">
            <a:extLst>
              <a:ext uri="{FF2B5EF4-FFF2-40B4-BE49-F238E27FC236}">
                <a16:creationId xmlns:a16="http://schemas.microsoft.com/office/drawing/2014/main" id="{976F1A2A-9164-7F6C-1103-489ED4C72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86" y="1327536"/>
            <a:ext cx="6774200" cy="3387100"/>
          </a:xfrm>
          <a:prstGeom prst="rect">
            <a:avLst/>
          </a:prstGeom>
        </p:spPr>
      </p:pic>
      <p:pic>
        <p:nvPicPr>
          <p:cNvPr id="6" name="Picture 5" descr="A graph of a number of green and blue bars&#10;&#10;AI-generated content may be incorrect.">
            <a:extLst>
              <a:ext uri="{FF2B5EF4-FFF2-40B4-BE49-F238E27FC236}">
                <a16:creationId xmlns:a16="http://schemas.microsoft.com/office/drawing/2014/main" id="{6C90FEC2-A328-2FAA-6761-87EACBC1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006" y="1410284"/>
            <a:ext cx="7044008" cy="3522004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12FCCB4B-A535-0B33-19BE-F79333648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486" y="4714636"/>
            <a:ext cx="6475410" cy="3237705"/>
          </a:xfrm>
          <a:prstGeom prst="rect">
            <a:avLst/>
          </a:prstGeom>
        </p:spPr>
      </p:pic>
      <p:pic>
        <p:nvPicPr>
          <p:cNvPr id="6146" name="Picture 2" descr="How does computer memory work? - Explain that Stuff">
            <a:extLst>
              <a:ext uri="{FF2B5EF4-FFF2-40B4-BE49-F238E27FC236}">
                <a16:creationId xmlns:a16="http://schemas.microsoft.com/office/drawing/2014/main" id="{23CAD0A5-61C5-D3E2-4C0C-98C2D2D3C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6"/>
          <a:stretch/>
        </p:blipFill>
        <p:spPr bwMode="auto">
          <a:xfrm rot="19530878">
            <a:off x="11952405" y="6808459"/>
            <a:ext cx="3471942" cy="16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92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80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Transformation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69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878860" y="50894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12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Categorical Encoding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61522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 categorical variables into numerical representation (one-hot, label encoding, etc.).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0469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 6"/>
          <p:cNvSpPr/>
          <p:nvPr/>
        </p:nvSpPr>
        <p:spPr>
          <a:xfrm>
            <a:off x="5320963" y="50894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73008" y="512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Scaling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73008" y="561522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Normalize or scale numerical data to achieve a consistent range for easier comparison and analysis.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77995" y="50469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3" name="Text 10"/>
          <p:cNvSpPr/>
          <p:nvPr/>
        </p:nvSpPr>
        <p:spPr>
          <a:xfrm>
            <a:off x="9763065" y="50894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5111" y="512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5111" y="561522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new features based on existing ones to capture hidden relationships and improve predictive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2353"/>
            <a:ext cx="71901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Exploration and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8527" y="2719983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3129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52508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Statistical Summary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4369832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 mean, median, variance, etc., to understand the distribution and central tendency of variables.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73129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352508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Distribution Plots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3493" y="4015502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 the distribution of numerical variables using histograms, Kernel Density Estimation (KDE), etc.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73129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6795" y="352508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Categorical Analysis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6795" y="4369832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categorical variables using bar plots to understand frequency and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3469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Major Findings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Groupby()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9303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Summarize data based on groupings.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Pivot Tables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9126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multi-dimensional tables for cross-tabulation and analysis.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6064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patterns, trends, and relationships within groups.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2106304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32205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537798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and Cleaning</a:t>
            </a:r>
            <a:endParaRPr lang="en-US" sz="19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753545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Box Plots</a:t>
            </a:r>
            <a:endParaRPr lang="en-US" sz="19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96929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Violin Plots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Introduction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02DE3B0-20DE-00A9-E0E2-BF3FD9C9D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645" y="2694016"/>
            <a:ext cx="8235731" cy="377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the COVID-19 pandemic, mobile phones and laptops became essential tools for everyone, regardless of their occupation.</a:t>
            </a:r>
          </a:p>
          <a:p>
            <a:pPr marL="34290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brands produce laptops and mobile phones, each featuring its own unique processor.</a:t>
            </a:r>
          </a:p>
          <a:p>
            <a:pPr marL="34290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Nowadays, social media influencers earn a living using only their mobile phones and laptops. Moreover, these devices store much of people's sensitive and personal information.</a:t>
            </a:r>
          </a:p>
          <a:p>
            <a:pPr marL="34290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IL" altLang="en-IL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Consumers often choose devices based on memory specifications, making it a key factor in purchasing decisions.</a:t>
            </a:r>
            <a:r>
              <a:rPr lang="en-US" altLang="en-IL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IL" altLang="en-IL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services help, but many users still prefer ample local storage for speed, privacy, and offline access.</a:t>
            </a:r>
          </a:p>
        </p:txBody>
      </p:sp>
      <p:grpSp>
        <p:nvGrpSpPr>
          <p:cNvPr id="14" name="Group 19">
            <a:extLst>
              <a:ext uri="{FF2B5EF4-FFF2-40B4-BE49-F238E27FC236}">
                <a16:creationId xmlns:a16="http://schemas.microsoft.com/office/drawing/2014/main" id="{17D00341-9C97-A833-ED84-B6A6E7AC50EB}"/>
              </a:ext>
            </a:extLst>
          </p:cNvPr>
          <p:cNvGrpSpPr/>
          <p:nvPr/>
        </p:nvGrpSpPr>
        <p:grpSpPr>
          <a:xfrm>
            <a:off x="9848890" y="4249785"/>
            <a:ext cx="4488108" cy="2943163"/>
            <a:chOff x="0" y="0"/>
            <a:chExt cx="812800" cy="812800"/>
          </a:xfrm>
        </p:grpSpPr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F31CC689-4BFD-F515-B6F3-E7D954DEE7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9875" y="0"/>
                  </a:moveTo>
                  <a:lnTo>
                    <a:pt x="782925" y="0"/>
                  </a:lnTo>
                  <a:cubicBezTo>
                    <a:pt x="799425" y="0"/>
                    <a:pt x="812800" y="13375"/>
                    <a:pt x="812800" y="29875"/>
                  </a:cubicBezTo>
                  <a:lnTo>
                    <a:pt x="812800" y="782925"/>
                  </a:lnTo>
                  <a:cubicBezTo>
                    <a:pt x="812800" y="799425"/>
                    <a:pt x="799425" y="812800"/>
                    <a:pt x="782925" y="812800"/>
                  </a:cubicBezTo>
                  <a:lnTo>
                    <a:pt x="29875" y="812800"/>
                  </a:lnTo>
                  <a:cubicBezTo>
                    <a:pt x="13375" y="812800"/>
                    <a:pt x="0" y="799425"/>
                    <a:pt x="0" y="782925"/>
                  </a:cubicBezTo>
                  <a:lnTo>
                    <a:pt x="0" y="29875"/>
                  </a:lnTo>
                  <a:cubicBezTo>
                    <a:pt x="0" y="13375"/>
                    <a:pt x="13375" y="0"/>
                    <a:pt x="29875" y="0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0D6BB7F-E383-5CF1-5C15-49F47A9EB67E}"/>
              </a:ext>
            </a:extLst>
          </p:cNvPr>
          <p:cNvGrpSpPr/>
          <p:nvPr/>
        </p:nvGrpSpPr>
        <p:grpSpPr>
          <a:xfrm>
            <a:off x="11495737" y="1036651"/>
            <a:ext cx="2841261" cy="2980399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CEFB554-45FB-DE88-40D9-EDB732E7C7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1" name="Freeform 5"/>
          <p:cNvSpPr/>
          <p:nvPr/>
        </p:nvSpPr>
        <p:spPr>
          <a:xfrm>
            <a:off x="9725383" y="495300"/>
            <a:ext cx="2815879" cy="255727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5"/>
            <a:stretch>
              <a:fillRect t="-24906" b="-24906"/>
            </a:stretch>
          </a:blipFill>
        </p:spPr>
        <p:txBody>
          <a:bodyPr/>
          <a:lstStyle/>
          <a:p>
            <a:endParaRPr lang="en-I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7225"/>
            <a:ext cx="5800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61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6790373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Theme</a:t>
            </a:r>
          </a:p>
        </p:txBody>
      </p:sp>
      <p:sp>
        <p:nvSpPr>
          <p:cNvPr id="6" name="Text 3"/>
          <p:cNvSpPr/>
          <p:nvPr/>
        </p:nvSpPr>
        <p:spPr>
          <a:xfrm>
            <a:off x="6790373" y="31465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Simulated sales transactions for mobile phones and laptops</a:t>
            </a:r>
            <a:endParaRPr lang="en-US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20351" y="3736300"/>
            <a:ext cx="170021" cy="106173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8" name="Text 5"/>
          <p:cNvSpPr/>
          <p:nvPr/>
        </p:nvSpPr>
        <p:spPr>
          <a:xfrm>
            <a:off x="7130534" y="37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Included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22671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specifications, Customer details and Sales information</a:t>
            </a:r>
          </a:p>
        </p:txBody>
      </p:sp>
      <p:sp>
        <p:nvSpPr>
          <p:cNvPr id="10" name="Shape 7"/>
          <p:cNvSpPr/>
          <p:nvPr/>
        </p:nvSpPr>
        <p:spPr>
          <a:xfrm>
            <a:off x="6960632" y="5148516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1" name="Text 8"/>
          <p:cNvSpPr/>
          <p:nvPr/>
        </p:nvSpPr>
        <p:spPr>
          <a:xfrm>
            <a:off x="7470815" y="5148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Size</a:t>
            </a:r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50,000 rows and 16 columns.</a:t>
            </a:r>
          </a:p>
        </p:txBody>
      </p:sp>
      <p:pic>
        <p:nvPicPr>
          <p:cNvPr id="2060" name="Picture 12" descr="Kaggle - Wikipedia">
            <a:hlinkClick r:id="rId4"/>
            <a:extLst>
              <a:ext uri="{FF2B5EF4-FFF2-40B4-BE49-F238E27FC236}">
                <a16:creationId xmlns:a16="http://schemas.microsoft.com/office/drawing/2014/main" id="{6AA29383-05B7-D25F-8CC5-F77F4A3C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00" y="7170960"/>
            <a:ext cx="1958858" cy="7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ouse Mouseicon Click Cursor - Free GIF on Pixabay">
            <a:extLst>
              <a:ext uri="{FF2B5EF4-FFF2-40B4-BE49-F238E27FC236}">
                <a16:creationId xmlns:a16="http://schemas.microsoft.com/office/drawing/2014/main" id="{8F4486F5-2CC4-8D58-BA6C-C6901A8F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4737" y="7012577"/>
            <a:ext cx="1562099" cy="9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70A12-74F1-77E0-C0AC-C1EDA487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E26CE216-7D9D-BE36-B842-24C8A6BAAF2F}"/>
              </a:ext>
            </a:extLst>
          </p:cNvPr>
          <p:cNvSpPr/>
          <p:nvPr/>
        </p:nvSpPr>
        <p:spPr>
          <a:xfrm>
            <a:off x="79378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825E9E47-50B7-88B7-F140-555AA67F6FAF}"/>
              </a:ext>
            </a:extLst>
          </p:cNvPr>
          <p:cNvSpPr/>
          <p:nvPr/>
        </p:nvSpPr>
        <p:spPr>
          <a:xfrm>
            <a:off x="412432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02B3B588-E38D-A882-A609-450ABAF4B36E}"/>
              </a:ext>
            </a:extLst>
          </p:cNvPr>
          <p:cNvSpPr/>
          <p:nvPr/>
        </p:nvSpPr>
        <p:spPr>
          <a:xfrm>
            <a:off x="747390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8E86AF8B-E66F-2A4A-EDA9-188EECFF8201}"/>
              </a:ext>
            </a:extLst>
          </p:cNvPr>
          <p:cNvSpPr/>
          <p:nvPr/>
        </p:nvSpPr>
        <p:spPr>
          <a:xfrm>
            <a:off x="1082349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254AD59-C6D3-592E-F824-FA2738080D6A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9F1B3FF-5F34-8E31-C248-1ED4744D4082}"/>
              </a:ext>
            </a:extLst>
          </p:cNvPr>
          <p:cNvSpPr/>
          <p:nvPr/>
        </p:nvSpPr>
        <p:spPr>
          <a:xfrm>
            <a:off x="42489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Brand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EA14034-8455-531D-D0D2-B52B9AAF9E0E}"/>
              </a:ext>
            </a:extLst>
          </p:cNvPr>
          <p:cNvSpPr/>
          <p:nvPr/>
        </p:nvSpPr>
        <p:spPr>
          <a:xfrm>
            <a:off x="4291728" y="3222725"/>
            <a:ext cx="25186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Various brands like Apple, Samsung, Dell, Lenovo, OnePlus, etc.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6032CDD3-BEEC-908D-FF97-2494B131A32C}"/>
              </a:ext>
            </a:extLst>
          </p:cNvPr>
          <p:cNvSpPr/>
          <p:nvPr/>
        </p:nvSpPr>
        <p:spPr>
          <a:xfrm>
            <a:off x="76548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Code</a:t>
            </a:r>
            <a:endParaRPr lang="en-US" sz="2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979B529C-3907-8492-D1EB-07DC84DD4A10}"/>
              </a:ext>
            </a:extLst>
          </p:cNvPr>
          <p:cNvSpPr/>
          <p:nvPr/>
        </p:nvSpPr>
        <p:spPr>
          <a:xfrm>
            <a:off x="7609999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identifier for each product.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417F9C2-DA2D-36B0-F187-54E887FEB525}"/>
              </a:ext>
            </a:extLst>
          </p:cNvPr>
          <p:cNvSpPr/>
          <p:nvPr/>
        </p:nvSpPr>
        <p:spPr>
          <a:xfrm>
            <a:off x="10060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</a:t>
            </a:r>
            <a:endParaRPr lang="en-US" sz="22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271A4855-8D6B-BB81-6389-D6AB75B27264}"/>
              </a:ext>
            </a:extLst>
          </p:cNvPr>
          <p:cNvSpPr/>
          <p:nvPr/>
        </p:nvSpPr>
        <p:spPr>
          <a:xfrm>
            <a:off x="1006079" y="3222725"/>
            <a:ext cx="256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 of product (Mobile Phone / Laptop).</a:t>
            </a: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807FBF2-5728-3F86-16CC-5D7B7D271F44}"/>
              </a:ext>
            </a:extLst>
          </p:cNvPr>
          <p:cNvSpPr/>
          <p:nvPr/>
        </p:nvSpPr>
        <p:spPr>
          <a:xfrm>
            <a:off x="10928270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Specification</a:t>
            </a:r>
            <a:endParaRPr lang="en-US" sz="22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BCB85630-2F9C-CE30-1829-F0E2A847385A}"/>
              </a:ext>
            </a:extLst>
          </p:cNvPr>
          <p:cNvSpPr/>
          <p:nvPr/>
        </p:nvSpPr>
        <p:spPr>
          <a:xfrm>
            <a:off x="11013637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Brief description of the product features.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DCDDD6-212C-DEBA-0373-37F6112D854A}"/>
              </a:ext>
            </a:extLst>
          </p:cNvPr>
          <p:cNvSpPr txBox="1"/>
          <p:nvPr/>
        </p:nvSpPr>
        <p:spPr>
          <a:xfrm>
            <a:off x="717589" y="1425121"/>
            <a:ext cx="7315200" cy="726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Product Information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C8E58F6-2064-4D9C-BC42-CE507B6D7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4410"/>
            <a:ext cx="14630400" cy="271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0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CE21-2697-7BED-FE1D-43EA1BEE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8D2C1E5A-2980-089A-CF01-BFCE5AEB9A7F}"/>
              </a:ext>
            </a:extLst>
          </p:cNvPr>
          <p:cNvSpPr/>
          <p:nvPr/>
        </p:nvSpPr>
        <p:spPr>
          <a:xfrm>
            <a:off x="79378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3EF62C8A-A336-132F-55DC-5D7D5D257685}"/>
              </a:ext>
            </a:extLst>
          </p:cNvPr>
          <p:cNvSpPr/>
          <p:nvPr/>
        </p:nvSpPr>
        <p:spPr>
          <a:xfrm>
            <a:off x="412432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2159C95E-9520-D420-BB69-22EFD0B380F0}"/>
              </a:ext>
            </a:extLst>
          </p:cNvPr>
          <p:cNvSpPr/>
          <p:nvPr/>
        </p:nvSpPr>
        <p:spPr>
          <a:xfrm>
            <a:off x="747390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C97EAF79-05E9-E55B-0BE4-A1586BA11521}"/>
              </a:ext>
            </a:extLst>
          </p:cNvPr>
          <p:cNvSpPr/>
          <p:nvPr/>
        </p:nvSpPr>
        <p:spPr>
          <a:xfrm>
            <a:off x="1082349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6DA6410-E799-9BF2-26F0-824513482DFB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B943B0F-20C3-BE0A-B6DF-D3371DA184D5}"/>
              </a:ext>
            </a:extLst>
          </p:cNvPr>
          <p:cNvSpPr/>
          <p:nvPr/>
        </p:nvSpPr>
        <p:spPr>
          <a:xfrm>
            <a:off x="42489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Inward Date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1F84A22-154E-3FE4-53C6-56348BFC2B88}"/>
              </a:ext>
            </a:extLst>
          </p:cNvPr>
          <p:cNvSpPr/>
          <p:nvPr/>
        </p:nvSpPr>
        <p:spPr>
          <a:xfrm>
            <a:off x="4291728" y="3222725"/>
            <a:ext cx="25186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 when the product was received in stock.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11889457-DA33-9F4B-03CF-1A365EFBF9BC}"/>
              </a:ext>
            </a:extLst>
          </p:cNvPr>
          <p:cNvSpPr/>
          <p:nvPr/>
        </p:nvSpPr>
        <p:spPr>
          <a:xfrm>
            <a:off x="76548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Dispatch Date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1568B32-B30F-4B04-5671-8D729F0CCB14}"/>
              </a:ext>
            </a:extLst>
          </p:cNvPr>
          <p:cNvSpPr/>
          <p:nvPr/>
        </p:nvSpPr>
        <p:spPr>
          <a:xfrm>
            <a:off x="7609999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 when the product was sold/dispatched.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82543FF0-CD56-737D-C301-DFD92BCBE22D}"/>
              </a:ext>
            </a:extLst>
          </p:cNvPr>
          <p:cNvSpPr/>
          <p:nvPr/>
        </p:nvSpPr>
        <p:spPr>
          <a:xfrm>
            <a:off x="10060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Price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EC62AE7F-B61C-10E6-574C-66D3723C3C8C}"/>
              </a:ext>
            </a:extLst>
          </p:cNvPr>
          <p:cNvSpPr/>
          <p:nvPr/>
        </p:nvSpPr>
        <p:spPr>
          <a:xfrm>
            <a:off x="1006079" y="3222725"/>
            <a:ext cx="256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of the product (randomly generated).</a:t>
            </a: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F3DD94FA-C620-C870-2C6D-E1AFB51112A6}"/>
              </a:ext>
            </a:extLst>
          </p:cNvPr>
          <p:cNvSpPr/>
          <p:nvPr/>
        </p:nvSpPr>
        <p:spPr>
          <a:xfrm>
            <a:off x="10928270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Quantity Sold</a:t>
            </a: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5E68738E-2484-0D15-C5E1-DB9EE514C031}"/>
              </a:ext>
            </a:extLst>
          </p:cNvPr>
          <p:cNvSpPr/>
          <p:nvPr/>
        </p:nvSpPr>
        <p:spPr>
          <a:xfrm>
            <a:off x="11013637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Number of units sold per transaction.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8C243-6887-D52A-1FE3-208C57B8AAED}"/>
              </a:ext>
            </a:extLst>
          </p:cNvPr>
          <p:cNvSpPr txBox="1"/>
          <p:nvPr/>
        </p:nvSpPr>
        <p:spPr>
          <a:xfrm>
            <a:off x="717589" y="1425121"/>
            <a:ext cx="7315200" cy="72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Sales &amp; Pricing Details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B1DFF5-ABA4-0DC1-74FD-FFFD31B52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46"/>
          <a:stretch/>
        </p:blipFill>
        <p:spPr bwMode="auto">
          <a:xfrm>
            <a:off x="6311" y="5146863"/>
            <a:ext cx="14630400" cy="308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1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E4DE-6212-2BE5-18EC-0CF691B21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3224F551-C4E4-9079-490F-689C8CBBFD75}"/>
              </a:ext>
            </a:extLst>
          </p:cNvPr>
          <p:cNvSpPr/>
          <p:nvPr/>
        </p:nvSpPr>
        <p:spPr>
          <a:xfrm>
            <a:off x="240668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61518F07-523A-781B-94D1-3415F6270920}"/>
              </a:ext>
            </a:extLst>
          </p:cNvPr>
          <p:cNvSpPr/>
          <p:nvPr/>
        </p:nvSpPr>
        <p:spPr>
          <a:xfrm>
            <a:off x="573722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B0AC5784-CE06-3D5B-D489-4172EA60C7E8}"/>
              </a:ext>
            </a:extLst>
          </p:cNvPr>
          <p:cNvSpPr/>
          <p:nvPr/>
        </p:nvSpPr>
        <p:spPr>
          <a:xfrm>
            <a:off x="908680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61F7918-032A-1979-7634-F8A556B34565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44DD97D-E051-4038-80B6-D3D181F43DF7}"/>
              </a:ext>
            </a:extLst>
          </p:cNvPr>
          <p:cNvSpPr/>
          <p:nvPr/>
        </p:nvSpPr>
        <p:spPr>
          <a:xfrm>
            <a:off x="58618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Location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6404EE2-96A4-73AF-3B67-13FAC7D1C7AB}"/>
              </a:ext>
            </a:extLst>
          </p:cNvPr>
          <p:cNvSpPr/>
          <p:nvPr/>
        </p:nvSpPr>
        <p:spPr>
          <a:xfrm>
            <a:off x="5904628" y="3222725"/>
            <a:ext cx="25186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City of the customer.</a:t>
            </a:r>
            <a:endParaRPr lang="en-GB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BDF6FAF-81C9-D664-C538-E218E5F419CB}"/>
              </a:ext>
            </a:extLst>
          </p:cNvPr>
          <p:cNvSpPr/>
          <p:nvPr/>
        </p:nvSpPr>
        <p:spPr>
          <a:xfrm>
            <a:off x="92677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Region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07816DBA-4666-C9E7-A47C-601F7F119241}"/>
              </a:ext>
            </a:extLst>
          </p:cNvPr>
          <p:cNvSpPr/>
          <p:nvPr/>
        </p:nvSpPr>
        <p:spPr>
          <a:xfrm>
            <a:off x="9222899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region (North, South, East, West, Central).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E8A5BE00-0292-E734-128F-CD67EEA2BB7D}"/>
              </a:ext>
            </a:extLst>
          </p:cNvPr>
          <p:cNvSpPr/>
          <p:nvPr/>
        </p:nvSpPr>
        <p:spPr>
          <a:xfrm>
            <a:off x="26189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Name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00496F40-9FE3-03C0-0C1F-B06733FE12A1}"/>
              </a:ext>
            </a:extLst>
          </p:cNvPr>
          <p:cNvSpPr/>
          <p:nvPr/>
        </p:nvSpPr>
        <p:spPr>
          <a:xfrm>
            <a:off x="2618979" y="3222725"/>
            <a:ext cx="256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Randomly generated customer names.</a:t>
            </a:r>
            <a:endParaRPr lang="en-GB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2E063-B9DD-EED5-FD2A-D73767415639}"/>
              </a:ext>
            </a:extLst>
          </p:cNvPr>
          <p:cNvSpPr txBox="1"/>
          <p:nvPr/>
        </p:nvSpPr>
        <p:spPr>
          <a:xfrm>
            <a:off x="717589" y="1425121"/>
            <a:ext cx="7315200" cy="72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Customer &amp; Location Details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9F17A7-582E-69D4-4E53-33B5C54DE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6" b="17142"/>
          <a:stretch/>
        </p:blipFill>
        <p:spPr bwMode="auto">
          <a:xfrm>
            <a:off x="11132" y="5727700"/>
            <a:ext cx="14530368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DE7D8-D512-8AA9-6398-A9DD3E398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2C4C04E0-E1C7-A1C9-F3B8-5F751E12A752}"/>
              </a:ext>
            </a:extLst>
          </p:cNvPr>
          <p:cNvSpPr/>
          <p:nvPr/>
        </p:nvSpPr>
        <p:spPr>
          <a:xfrm>
            <a:off x="793789" y="254150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F427B5A8-9A5F-29E3-E27F-A3A90BAAE95F}"/>
              </a:ext>
            </a:extLst>
          </p:cNvPr>
          <p:cNvSpPr/>
          <p:nvPr/>
        </p:nvSpPr>
        <p:spPr>
          <a:xfrm>
            <a:off x="5051424" y="254150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513C89BC-66A9-9DE9-20E9-FAE16A11E33A}"/>
              </a:ext>
            </a:extLst>
          </p:cNvPr>
          <p:cNvSpPr/>
          <p:nvPr/>
        </p:nvSpPr>
        <p:spPr>
          <a:xfrm>
            <a:off x="9328109" y="254150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15CDC737-3FC7-CC21-E87C-B5CA3CA8510A}"/>
              </a:ext>
            </a:extLst>
          </p:cNvPr>
          <p:cNvSpPr/>
          <p:nvPr/>
        </p:nvSpPr>
        <p:spPr>
          <a:xfrm>
            <a:off x="5033981" y="456311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FE3C3F74-A37A-1AE2-BF79-934BE13BEDF2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238BF94-4C4D-92BB-F9DB-694DB74B0D3A}"/>
              </a:ext>
            </a:extLst>
          </p:cNvPr>
          <p:cNvSpPr/>
          <p:nvPr/>
        </p:nvSpPr>
        <p:spPr>
          <a:xfrm>
            <a:off x="51760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Processor Specification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132E583-7DFB-35CB-0AA5-A103E7D01694}"/>
              </a:ext>
            </a:extLst>
          </p:cNvPr>
          <p:cNvSpPr/>
          <p:nvPr/>
        </p:nvSpPr>
        <p:spPr>
          <a:xfrm>
            <a:off x="5218828" y="3222725"/>
            <a:ext cx="39379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processors like Snapdragon, </a:t>
            </a:r>
            <a:r>
              <a:rPr lang="en-GB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Exynos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Apple A-Series, and MediaTek </a:t>
            </a:r>
            <a:r>
              <a:rPr lang="en-GB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Dimensity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(For Mobiles)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F8A58712-969F-55F3-8531-1B5A9F53BF2A}"/>
              </a:ext>
            </a:extLst>
          </p:cNvPr>
          <p:cNvSpPr/>
          <p:nvPr/>
        </p:nvSpPr>
        <p:spPr>
          <a:xfrm>
            <a:off x="95090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RAM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5872994-C6F8-6E63-CE17-EFB11C3126CD}"/>
              </a:ext>
            </a:extLst>
          </p:cNvPr>
          <p:cNvSpPr/>
          <p:nvPr/>
        </p:nvSpPr>
        <p:spPr>
          <a:xfrm>
            <a:off x="9464198" y="3221146"/>
            <a:ext cx="38581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Randomly assigned memory sizes (4GB to 32GB).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77A9E026-5975-E567-8E0B-7678266F23F6}"/>
              </a:ext>
            </a:extLst>
          </p:cNvPr>
          <p:cNvSpPr/>
          <p:nvPr/>
        </p:nvSpPr>
        <p:spPr>
          <a:xfrm>
            <a:off x="10060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Specification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637F3055-F5C1-5B34-CC7D-F93966F8F9E5}"/>
              </a:ext>
            </a:extLst>
          </p:cNvPr>
          <p:cNvSpPr/>
          <p:nvPr/>
        </p:nvSpPr>
        <p:spPr>
          <a:xfrm>
            <a:off x="1006078" y="3222725"/>
            <a:ext cx="37680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processor models like i3, i5, i7, i9, Ryzen 3-9  (For Laptops).</a:t>
            </a:r>
            <a:endParaRPr lang="en-GB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72AABBEF-3FC0-25B0-7632-0D602BFA917B}"/>
              </a:ext>
            </a:extLst>
          </p:cNvPr>
          <p:cNvSpPr/>
          <p:nvPr/>
        </p:nvSpPr>
        <p:spPr>
          <a:xfrm>
            <a:off x="5138757" y="4753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ROM</a:t>
            </a: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0BDA905B-AE36-3FE9-F88A-BCA2E8E6898F}"/>
              </a:ext>
            </a:extLst>
          </p:cNvPr>
          <p:cNvSpPr/>
          <p:nvPr/>
        </p:nvSpPr>
        <p:spPr>
          <a:xfrm>
            <a:off x="5224124" y="524275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 capacity (64GB to 1TB).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3E358-0D10-C200-95DC-76A2D5CB1EDC}"/>
              </a:ext>
            </a:extLst>
          </p:cNvPr>
          <p:cNvSpPr txBox="1"/>
          <p:nvPr/>
        </p:nvSpPr>
        <p:spPr>
          <a:xfrm>
            <a:off x="717589" y="1425121"/>
            <a:ext cx="7315200" cy="72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Technical Specifications</a:t>
            </a: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02B4A8A-4038-D1B6-64C0-1C365A69E60E}"/>
              </a:ext>
            </a:extLst>
          </p:cNvPr>
          <p:cNvSpPr/>
          <p:nvPr/>
        </p:nvSpPr>
        <p:spPr>
          <a:xfrm>
            <a:off x="9331288" y="4559189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F74727DC-01B4-1971-8C62-D2FCB833828E}"/>
              </a:ext>
            </a:extLst>
          </p:cNvPr>
          <p:cNvSpPr/>
          <p:nvPr/>
        </p:nvSpPr>
        <p:spPr>
          <a:xfrm>
            <a:off x="9436064" y="4749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SSD </a:t>
            </a:r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095099B2-4D4E-7480-0F77-9083DA71BAB1}"/>
              </a:ext>
            </a:extLst>
          </p:cNvPr>
          <p:cNvSpPr/>
          <p:nvPr/>
        </p:nvSpPr>
        <p:spPr>
          <a:xfrm>
            <a:off x="9521430" y="5238827"/>
            <a:ext cx="376276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Additional storage (256GB to 2TB), "N/A" for mobile phones 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(For Laptops)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pic>
        <p:nvPicPr>
          <p:cNvPr id="5124" name="Picture 4" descr="Psychology professor explores how we remember, how we forget, and how we  forget to remember">
            <a:extLst>
              <a:ext uri="{FF2B5EF4-FFF2-40B4-BE49-F238E27FC236}">
                <a16:creationId xmlns:a16="http://schemas.microsoft.com/office/drawing/2014/main" id="{247FD64C-B00D-020B-6936-C9050402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0115"/>
            <a:ext cx="4562213" cy="303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2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C37F9-2A49-6179-36AC-88F9A9FED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B29F4146-ED97-85AE-B317-29696EAD5253}"/>
              </a:ext>
            </a:extLst>
          </p:cNvPr>
          <p:cNvSpPr/>
          <p:nvPr/>
        </p:nvSpPr>
        <p:spPr>
          <a:xfrm>
            <a:off x="408578" y="3379570"/>
            <a:ext cx="6963132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70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Preparation and Cleaning</a:t>
            </a: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CCCB37CE-6315-2484-845F-63B0F4D54132}"/>
              </a:ext>
            </a:extLst>
          </p:cNvPr>
          <p:cNvSpPr/>
          <p:nvPr/>
        </p:nvSpPr>
        <p:spPr>
          <a:xfrm>
            <a:off x="408578" y="4359455"/>
            <a:ext cx="1329095" cy="1101804"/>
          </a:xfrm>
          <a:prstGeom prst="roundRect">
            <a:avLst>
              <a:gd name="adj" fmla="val 729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DD93BF5-55D8-F6DF-256A-D0F27777718F}"/>
              </a:ext>
            </a:extLst>
          </p:cNvPr>
          <p:cNvSpPr/>
          <p:nvPr/>
        </p:nvSpPr>
        <p:spPr>
          <a:xfrm>
            <a:off x="607413" y="4719142"/>
            <a:ext cx="93226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8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DCD7C676-DAF8-529B-4EBD-1A2F0B8CA1ED}"/>
              </a:ext>
            </a:extLst>
          </p:cNvPr>
          <p:cNvSpPr/>
          <p:nvPr/>
        </p:nvSpPr>
        <p:spPr>
          <a:xfrm>
            <a:off x="2005682" y="4473159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Handle Missing Data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2E0FB60A-F07B-8726-B2D8-3006D05A94EB}"/>
              </a:ext>
            </a:extLst>
          </p:cNvPr>
          <p:cNvSpPr/>
          <p:nvPr/>
        </p:nvSpPr>
        <p:spPr>
          <a:xfrm>
            <a:off x="2001397" y="4866065"/>
            <a:ext cx="11876028" cy="305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Since missing values appeared only in specific columns related to either mobiles or laptops, we split the base </a:t>
            </a:r>
            <a:r>
              <a:rPr lang="en-GB" sz="1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DataFrame</a:t>
            </a: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into two separate </a:t>
            </a:r>
            <a:r>
              <a:rPr lang="en-GB" sz="1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DataFrames</a:t>
            </a: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one for mobiles and one for laptops.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5C16BC79-0D7D-DA6D-CDEE-D3F8EA07DDA5}"/>
              </a:ext>
            </a:extLst>
          </p:cNvPr>
          <p:cNvSpPr/>
          <p:nvPr/>
        </p:nvSpPr>
        <p:spPr>
          <a:xfrm>
            <a:off x="1833280" y="5451734"/>
            <a:ext cx="11771590" cy="11430"/>
          </a:xfrm>
          <a:prstGeom prst="roundRect">
            <a:avLst>
              <a:gd name="adj" fmla="val 7027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Shape 6">
            <a:extLst>
              <a:ext uri="{FF2B5EF4-FFF2-40B4-BE49-F238E27FC236}">
                <a16:creationId xmlns:a16="http://schemas.microsoft.com/office/drawing/2014/main" id="{88837E46-67FB-C68E-7F53-A03A39855B8C}"/>
              </a:ext>
            </a:extLst>
          </p:cNvPr>
          <p:cNvSpPr/>
          <p:nvPr/>
        </p:nvSpPr>
        <p:spPr>
          <a:xfrm>
            <a:off x="408578" y="5556866"/>
            <a:ext cx="2658308" cy="1101804"/>
          </a:xfrm>
          <a:prstGeom prst="roundRect">
            <a:avLst>
              <a:gd name="adj" fmla="val 729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3F0E819D-F90E-23A4-B7AD-39CC429DB05B}"/>
              </a:ext>
            </a:extLst>
          </p:cNvPr>
          <p:cNvSpPr/>
          <p:nvPr/>
        </p:nvSpPr>
        <p:spPr>
          <a:xfrm>
            <a:off x="607413" y="5916554"/>
            <a:ext cx="137755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85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EF85988E-D289-78F4-9848-5F71688D24B5}"/>
              </a:ext>
            </a:extLst>
          </p:cNvPr>
          <p:cNvSpPr/>
          <p:nvPr/>
        </p:nvSpPr>
        <p:spPr>
          <a:xfrm>
            <a:off x="3258101" y="5748081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Column Filtering</a:t>
            </a: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9CBE43B1-E14D-0DC7-09D4-E36E941149AE}"/>
              </a:ext>
            </a:extLst>
          </p:cNvPr>
          <p:cNvSpPr/>
          <p:nvPr/>
        </p:nvSpPr>
        <p:spPr>
          <a:xfrm>
            <a:off x="3258101" y="6161585"/>
            <a:ext cx="483262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Removed unnecessary columns for streamlined analysis.</a:t>
            </a:r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58A4BD85-1E64-C8E4-C574-593963BEA01F}"/>
              </a:ext>
            </a:extLst>
          </p:cNvPr>
          <p:cNvSpPr/>
          <p:nvPr/>
        </p:nvSpPr>
        <p:spPr>
          <a:xfrm>
            <a:off x="3162494" y="6649146"/>
            <a:ext cx="10442377" cy="11430"/>
          </a:xfrm>
          <a:prstGeom prst="roundRect">
            <a:avLst>
              <a:gd name="adj" fmla="val 7027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0" name="Shape 11">
            <a:extLst>
              <a:ext uri="{FF2B5EF4-FFF2-40B4-BE49-F238E27FC236}">
                <a16:creationId xmlns:a16="http://schemas.microsoft.com/office/drawing/2014/main" id="{72C3FE9C-4BE3-0058-CD73-ABF99B7F0CC5}"/>
              </a:ext>
            </a:extLst>
          </p:cNvPr>
          <p:cNvSpPr/>
          <p:nvPr/>
        </p:nvSpPr>
        <p:spPr>
          <a:xfrm>
            <a:off x="408578" y="6754278"/>
            <a:ext cx="3987522" cy="1101804"/>
          </a:xfrm>
          <a:prstGeom prst="roundRect">
            <a:avLst>
              <a:gd name="adj" fmla="val 729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43AF5CAE-19FB-83E3-004B-450E0D11A4AC}"/>
              </a:ext>
            </a:extLst>
          </p:cNvPr>
          <p:cNvSpPr/>
          <p:nvPr/>
        </p:nvSpPr>
        <p:spPr>
          <a:xfrm>
            <a:off x="607413" y="7113966"/>
            <a:ext cx="135969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850" dirty="0"/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0AD5472B-BB6E-3FE0-EF65-F6A49E1C1FD6}"/>
              </a:ext>
            </a:extLst>
          </p:cNvPr>
          <p:cNvSpPr/>
          <p:nvPr/>
        </p:nvSpPr>
        <p:spPr>
          <a:xfrm>
            <a:off x="4587315" y="6848104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type conversion</a:t>
            </a:r>
          </a:p>
        </p:txBody>
      </p:sp>
      <p:sp>
        <p:nvSpPr>
          <p:cNvPr id="33" name="Text 14">
            <a:extLst>
              <a:ext uri="{FF2B5EF4-FFF2-40B4-BE49-F238E27FC236}">
                <a16:creationId xmlns:a16="http://schemas.microsoft.com/office/drawing/2014/main" id="{EAFE1D82-2529-3D4C-CF12-B6DB8107CED3}"/>
              </a:ext>
            </a:extLst>
          </p:cNvPr>
          <p:cNvSpPr/>
          <p:nvPr/>
        </p:nvSpPr>
        <p:spPr>
          <a:xfrm>
            <a:off x="4587315" y="7206971"/>
            <a:ext cx="9734610" cy="305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converted relevant columns to appropriate data types - such as transforming date columns to datetime format and memory values to numeric types.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34" name="Shape 15">
            <a:extLst>
              <a:ext uri="{FF2B5EF4-FFF2-40B4-BE49-F238E27FC236}">
                <a16:creationId xmlns:a16="http://schemas.microsoft.com/office/drawing/2014/main" id="{C23C5428-655F-DE47-6CF7-2C002630859D}"/>
              </a:ext>
            </a:extLst>
          </p:cNvPr>
          <p:cNvSpPr/>
          <p:nvPr/>
        </p:nvSpPr>
        <p:spPr>
          <a:xfrm>
            <a:off x="4491708" y="7846557"/>
            <a:ext cx="9113163" cy="11430"/>
          </a:xfrm>
          <a:prstGeom prst="roundRect">
            <a:avLst>
              <a:gd name="adj" fmla="val 7027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4" name="Image 0" descr="preencoded.png">
            <a:extLst>
              <a:ext uri="{FF2B5EF4-FFF2-40B4-BE49-F238E27FC236}">
                <a16:creationId xmlns:a16="http://schemas.microsoft.com/office/drawing/2014/main" id="{848FD193-C2B4-585D-2372-17783A3D8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28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05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649</Words>
  <Application>Microsoft Office PowerPoint</Application>
  <PresentationFormat>Custom</PresentationFormat>
  <Paragraphs>145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Outfit Extra Bold</vt:lpstr>
      <vt:lpstr>Arial</vt:lpstr>
      <vt:lpstr>Crimson Pro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Avishay Bar</cp:lastModifiedBy>
  <cp:revision>5</cp:revision>
  <dcterms:created xsi:type="dcterms:W3CDTF">2025-05-02T09:59:55Z</dcterms:created>
  <dcterms:modified xsi:type="dcterms:W3CDTF">2025-05-03T19:06:32Z</dcterms:modified>
</cp:coreProperties>
</file>